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03" r:id="rId2"/>
    <p:sldId id="673" r:id="rId3"/>
    <p:sldId id="600" r:id="rId4"/>
    <p:sldId id="601" r:id="rId5"/>
    <p:sldId id="598" r:id="rId6"/>
    <p:sldId id="599" r:id="rId7"/>
    <p:sldId id="602" r:id="rId8"/>
    <p:sldId id="271" r:id="rId9"/>
    <p:sldId id="667" r:id="rId10"/>
    <p:sldId id="275" r:id="rId11"/>
    <p:sldId id="668" r:id="rId12"/>
    <p:sldId id="669" r:id="rId13"/>
    <p:sldId id="277" r:id="rId14"/>
    <p:sldId id="671" r:id="rId15"/>
    <p:sldId id="278" r:id="rId16"/>
    <p:sldId id="672" r:id="rId17"/>
    <p:sldId id="279" r:id="rId18"/>
    <p:sldId id="677" r:id="rId19"/>
    <p:sldId id="675" r:id="rId20"/>
    <p:sldId id="280" r:id="rId21"/>
    <p:sldId id="674"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600"/>
            <p14:sldId id="601"/>
            <p14:sldId id="598"/>
            <p14:sldId id="599"/>
            <p14:sldId id="602"/>
            <p14:sldId id="271"/>
            <p14:sldId id="667"/>
            <p14:sldId id="275"/>
            <p14:sldId id="668"/>
            <p14:sldId id="669"/>
            <p14:sldId id="277"/>
            <p14:sldId id="671"/>
            <p14:sldId id="278"/>
            <p14:sldId id="672"/>
            <p14:sldId id="279"/>
            <p14:sldId id="677"/>
            <p14:sldId id="675"/>
            <p14:sldId id="280"/>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5048" autoAdjust="0"/>
  </p:normalViewPr>
  <p:slideViewPr>
    <p:cSldViewPr snapToGrid="0" snapToObjects="1">
      <p:cViewPr varScale="1">
        <p:scale>
          <a:sx n="74" d="100"/>
          <a:sy n="74" d="100"/>
        </p:scale>
        <p:origin x="92" y="56"/>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Joydeep Mitra,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a:t>
            </a:r>
            <a:r>
              <a:rPr lang="en-US" i="1" dirty="0"/>
              <a:t>some </a:t>
            </a:r>
            <a:r>
              <a:rPr lang="en-US" dirty="0"/>
              <a:t>server is down increases</a:t>
            </a:r>
          </a:p>
          <a:p>
            <a:r>
              <a:rPr lang="en-US" dirty="0"/>
              <a:t>BUT: the probability that </a:t>
            </a:r>
            <a:r>
              <a:rPr lang="en-US" b="1" dirty="0"/>
              <a:t>all </a:t>
            </a:r>
            <a:r>
              <a:rPr lang="en-US" dirty="0"/>
              <a:t>servers are down decreases (exponentially!)</a:t>
            </a:r>
          </a:p>
          <a:p>
            <a:pPr marL="0" indent="0">
              <a:buNone/>
            </a:pPr>
            <a:endParaRPr lang="en-US" dirty="0"/>
          </a:p>
          <a:p>
            <a:pPr marL="0" indent="0">
              <a:buNone/>
            </a:pPr>
            <a:r>
              <a:rPr lang="en-US" b="1" dirty="0"/>
              <a:t>replication helps exponentially!</a:t>
            </a:r>
          </a:p>
          <a:p>
            <a:pPr marL="0" indent="0">
              <a:buNone/>
            </a:pPr>
            <a:endParaRPr lang="en-US" dirty="0"/>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2" name="“ability of a system to behave in a well-defined manner once faults occur”">
            <a:extLst>
              <a:ext uri="{FF2B5EF4-FFF2-40B4-BE49-F238E27FC236}">
                <a16:creationId xmlns:a16="http://schemas.microsoft.com/office/drawing/2014/main" id="{EA04571C-D607-5F37-24DB-9F0EBDB71992}"/>
              </a:ext>
            </a:extLst>
          </p:cNvPr>
          <p:cNvSpPr txBox="1"/>
          <p:nvPr/>
        </p:nvSpPr>
        <p:spPr>
          <a:xfrm>
            <a:off x="5189533" y="3938722"/>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A distributed system can respond to faults because it has redundancy</a:t>
            </a:r>
            <a:endParaRPr sz="2500" dirty="0"/>
          </a:p>
        </p:txBody>
      </p:sp>
    </p:spTree>
    <p:extLst>
      <p:ext uri="{BB962C8B-B14F-4D97-AF65-F5344CB8AC3E}">
        <p14:creationId xmlns:p14="http://schemas.microsoft.com/office/powerpoint/2010/main" val="313127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14" name="“ability of a system to behave in a well-defined manner once faults occur”">
            <a:extLst>
              <a:ext uri="{FF2B5EF4-FFF2-40B4-BE49-F238E27FC236}">
                <a16:creationId xmlns:a16="http://schemas.microsoft.com/office/drawing/2014/main" id="{78B8F7CA-3874-38E7-60B7-D7A79A987B6A}"/>
              </a:ext>
            </a:extLst>
          </p:cNvPr>
          <p:cNvSpPr txBox="1"/>
          <p:nvPr/>
        </p:nvSpPr>
        <p:spPr>
          <a:xfrm>
            <a:off x="8847466" y="1759876"/>
            <a:ext cx="2958352" cy="2765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A distributed system can be agile. We expect that there will be failures, and our system can be designed to handle them.</a:t>
            </a:r>
          </a:p>
        </p:txBody>
      </p:sp>
    </p:spTree>
    <p:extLst>
      <p:ext uri="{BB962C8B-B14F-4D97-AF65-F5344CB8AC3E}">
        <p14:creationId xmlns:p14="http://schemas.microsoft.com/office/powerpoint/2010/main" val="25703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r>
              <a:rPr lang="en-US" dirty="0"/>
              <a:t>Reaping benefits from a distributed system isn’t always easy! Like everything else in life, it comes with challenges</a:t>
            </a:r>
          </a:p>
        </p:txBody>
      </p:sp>
    </p:spTree>
    <p:extLst>
      <p:ext uri="{BB962C8B-B14F-4D97-AF65-F5344CB8AC3E}">
        <p14:creationId xmlns:p14="http://schemas.microsoft.com/office/powerpoint/2010/main" val="15851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326292" y="22223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077025" y="35357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4767394" y="36422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3808878" y="36756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3747506" y="44809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166323" y="36645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4755959" y="36645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3862876" y="44809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564618" y="39204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087441" y="34464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579294" y="45938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699190" y="36645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3938910" y="43269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4934553" y="35983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456589" y="39897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C0AD6-0CC6-E5EE-2B69-56528F5DAE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F5E8833-A101-85EB-A17E-45DA6889EB07}"/>
              </a:ext>
            </a:extLst>
          </p:cNvPr>
          <p:cNvPicPr>
            <a:picLocks noChangeAspect="1"/>
          </p:cNvPicPr>
          <p:nvPr/>
        </p:nvPicPr>
        <p:blipFill>
          <a:blip r:embed="rId2"/>
          <a:stretch>
            <a:fillRect/>
          </a:stretch>
        </p:blipFill>
        <p:spPr>
          <a:xfrm>
            <a:off x="7439025" y="838200"/>
            <a:ext cx="3914775" cy="6019800"/>
          </a:xfrm>
          <a:prstGeom prst="rect">
            <a:avLst/>
          </a:prstGeom>
        </p:spPr>
      </p:pic>
      <p:sp>
        <p:nvSpPr>
          <p:cNvPr id="2" name="Title 1">
            <a:extLst>
              <a:ext uri="{FF2B5EF4-FFF2-40B4-BE49-F238E27FC236}">
                <a16:creationId xmlns:a16="http://schemas.microsoft.com/office/drawing/2014/main" id="{21C84826-26E0-251A-DD38-7B4538ADB105}"/>
              </a:ext>
            </a:extLst>
          </p:cNvPr>
          <p:cNvSpPr>
            <a:spLocks noGrp="1"/>
          </p:cNvSpPr>
          <p:nvPr>
            <p:ph type="title"/>
          </p:nvPr>
        </p:nvSpPr>
        <p:spPr/>
        <p:txBody>
          <a:bodyPr/>
          <a:lstStyle/>
          <a:p>
            <a:r>
              <a:rPr lang="en-US" dirty="0"/>
              <a:t>We rely on other administrators, who are not infallible</a:t>
            </a:r>
          </a:p>
        </p:txBody>
      </p:sp>
      <p:sp>
        <p:nvSpPr>
          <p:cNvPr id="4" name="Slide Number Placeholder 3">
            <a:extLst>
              <a:ext uri="{FF2B5EF4-FFF2-40B4-BE49-F238E27FC236}">
                <a16:creationId xmlns:a16="http://schemas.microsoft.com/office/drawing/2014/main" id="{EDAD36D8-ACB2-8F99-C75F-EB049974E8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B5AC57F-ACBB-9552-75A7-4FCB85C2D3EB}"/>
              </a:ext>
            </a:extLst>
          </p:cNvPr>
          <p:cNvPicPr>
            <a:picLocks noChangeAspect="1"/>
          </p:cNvPicPr>
          <p:nvPr/>
        </p:nvPicPr>
        <p:blipFill>
          <a:blip r:embed="rId3"/>
          <a:stretch>
            <a:fillRect/>
          </a:stretch>
        </p:blipFill>
        <p:spPr>
          <a:xfrm>
            <a:off x="417576" y="1411562"/>
            <a:ext cx="6584983" cy="5368099"/>
          </a:xfrm>
          <a:prstGeom prst="rect">
            <a:avLst/>
          </a:prstGeom>
        </p:spPr>
      </p:pic>
    </p:spTree>
    <p:extLst>
      <p:ext uri="{BB962C8B-B14F-4D97-AF65-F5344CB8AC3E}">
        <p14:creationId xmlns:p14="http://schemas.microsoft.com/office/powerpoint/2010/main" val="1853815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8FFE-A6CE-A5F7-1668-3CE13C133D3C}"/>
              </a:ext>
            </a:extLst>
          </p:cNvPr>
          <p:cNvSpPr>
            <a:spLocks noGrp="1"/>
          </p:cNvSpPr>
          <p:nvPr>
            <p:ph type="title"/>
          </p:nvPr>
        </p:nvSpPr>
        <p:spPr/>
        <p:txBody>
          <a:bodyPr/>
          <a:lstStyle/>
          <a:p>
            <a:r>
              <a:rPr lang="en-US" dirty="0"/>
              <a:t>… often leading to common-fault failures</a:t>
            </a:r>
          </a:p>
        </p:txBody>
      </p:sp>
      <p:sp>
        <p:nvSpPr>
          <p:cNvPr id="4" name="Slide Number Placeholder 3">
            <a:extLst>
              <a:ext uri="{FF2B5EF4-FFF2-40B4-BE49-F238E27FC236}">
                <a16:creationId xmlns:a16="http://schemas.microsoft.com/office/drawing/2014/main" id="{DF008683-116B-17B9-D5A1-EC1B2D267D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BE7E075-C53B-8E32-E207-B1822C934070}"/>
              </a:ext>
            </a:extLst>
          </p:cNvPr>
          <p:cNvPicPr>
            <a:picLocks noChangeAspect="1"/>
          </p:cNvPicPr>
          <p:nvPr/>
        </p:nvPicPr>
        <p:blipFill>
          <a:blip r:embed="rId2"/>
          <a:stretch>
            <a:fillRect/>
          </a:stretch>
        </p:blipFill>
        <p:spPr>
          <a:xfrm>
            <a:off x="417576" y="1411562"/>
            <a:ext cx="6584983" cy="5368099"/>
          </a:xfrm>
          <a:prstGeom prst="rect">
            <a:avLst/>
          </a:prstGeom>
        </p:spPr>
      </p:pic>
      <p:pic>
        <p:nvPicPr>
          <p:cNvPr id="10" name="Picture 9">
            <a:extLst>
              <a:ext uri="{FF2B5EF4-FFF2-40B4-BE49-F238E27FC236}">
                <a16:creationId xmlns:a16="http://schemas.microsoft.com/office/drawing/2014/main" id="{91642FA0-3116-B5D9-F55A-197B8490EA43}"/>
              </a:ext>
            </a:extLst>
          </p:cNvPr>
          <p:cNvPicPr>
            <a:picLocks noChangeAspect="1"/>
          </p:cNvPicPr>
          <p:nvPr/>
        </p:nvPicPr>
        <p:blipFill>
          <a:blip r:embed="rId3"/>
          <a:stretch>
            <a:fillRect/>
          </a:stretch>
        </p:blipFill>
        <p:spPr>
          <a:xfrm>
            <a:off x="7439025" y="838200"/>
            <a:ext cx="3914775" cy="6019800"/>
          </a:xfrm>
          <a:prstGeom prst="rect">
            <a:avLst/>
          </a:prstGeom>
        </p:spPr>
      </p:pic>
    </p:spTree>
    <p:extLst>
      <p:ext uri="{BB962C8B-B14F-4D97-AF65-F5344CB8AC3E}">
        <p14:creationId xmlns:p14="http://schemas.microsoft.com/office/powerpoint/2010/main" val="166945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
        <p:nvSpPr>
          <p:cNvPr id="2" name="“the ability of a system, network, or process, to handle a growing amount of work in a capable manner or its ability to be enlarged to accommodate that growth.”">
            <a:extLst>
              <a:ext uri="{FF2B5EF4-FFF2-40B4-BE49-F238E27FC236}">
                <a16:creationId xmlns:a16="http://schemas.microsoft.com/office/drawing/2014/main" id="{1161DB45-32E3-2DC5-B620-76D06C9090CC}"/>
              </a:ext>
            </a:extLst>
          </p:cNvPr>
          <p:cNvSpPr txBox="1"/>
          <p:nvPr/>
        </p:nvSpPr>
        <p:spPr>
          <a:xfrm>
            <a:off x="5205843" y="2262430"/>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lang="en-US" sz="2500" dirty="0"/>
              <a:t>Think of these as </a:t>
            </a:r>
            <a:r>
              <a:rPr lang="en-US" sz="2500" b="1" dirty="0"/>
              <a:t>benefits</a:t>
            </a:r>
            <a:r>
              <a:rPr lang="en-US" sz="2500" dirty="0"/>
              <a:t> of going from Monolithic to multi-server system!</a:t>
            </a:r>
            <a:endParaRPr sz="2500" dirty="0"/>
          </a:p>
        </p:txBody>
      </p:sp>
    </p:spTree>
    <p:extLst>
      <p:ext uri="{BB962C8B-B14F-4D97-AF65-F5344CB8AC3E}">
        <p14:creationId xmlns:p14="http://schemas.microsoft.com/office/powerpoint/2010/main" val="138855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between a user making a request and receiving their response.</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monolithic-server system, we can work on improving response time.</a:t>
            </a:r>
            <a:endParaRPr sz="2500" dirty="0"/>
          </a:p>
        </p:txBody>
      </p:sp>
      <p:sp>
        <p:nvSpPr>
          <p:cNvPr id="2" name="“The state of being latent; delay, a period between the initiation of something and the it becoming visible.”">
            <a:extLst>
              <a:ext uri="{FF2B5EF4-FFF2-40B4-BE49-F238E27FC236}">
                <a16:creationId xmlns:a16="http://schemas.microsoft.com/office/drawing/2014/main" id="{7A7C807C-D25E-AA8D-51DA-9877957EF501}"/>
              </a:ext>
            </a:extLst>
          </p:cNvPr>
          <p:cNvSpPr txBox="1"/>
          <p:nvPr/>
        </p:nvSpPr>
        <p:spPr>
          <a:xfrm>
            <a:off x="5117991" y="4735988"/>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Decrease transmission time</a:t>
            </a:r>
          </a:p>
          <a:p>
            <a:pPr lvl="1"/>
            <a:r>
              <a:rPr lang="en-US" dirty="0"/>
              <a:t>Avoid bottlenecks</a:t>
            </a:r>
          </a:p>
          <a:p>
            <a:pPr marL="457200" lvl="1" indent="0">
              <a:buNone/>
            </a:pPr>
            <a:endParaRPr lang="en-US" dirty="0"/>
          </a:p>
        </p:txBody>
      </p:sp>
    </p:spTree>
    <p:extLst>
      <p:ext uri="{BB962C8B-B14F-4D97-AF65-F5344CB8AC3E}">
        <p14:creationId xmlns:p14="http://schemas.microsoft.com/office/powerpoint/2010/main" val="1032165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
  <TotalTime>12058</TotalTime>
  <Words>1740</Words>
  <Application>Microsoft Office PowerPoint</Application>
  <PresentationFormat>Widescreen</PresentationFormat>
  <Paragraphs>196</Paragraphs>
  <Slides>21</Slides>
  <Notes>16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Helvetica Light</vt:lpstr>
      <vt:lpstr>Helvetica Neue</vt:lpstr>
      <vt:lpstr>Open Sans</vt:lpstr>
      <vt:lpstr>Verdana</vt:lpstr>
      <vt:lpstr>Office Theme</vt:lpstr>
      <vt:lpstr>CS 4530: Fundamentals of Software Engineering  Module 10.1 Distributed Systems: Goals and Challenges</vt:lpstr>
      <vt:lpstr>Learning Goals for this Lesson</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We rely on other administrators, who are not infallible</vt:lpstr>
      <vt:lpstr>… often leading to common-fault failures</vt:lpstr>
      <vt:lpstr>Worse yet, networks still fail, intermittently and for prolonged periods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79</cp:revision>
  <dcterms:modified xsi:type="dcterms:W3CDTF">2025-09-21T12:52:08Z</dcterms:modified>
</cp:coreProperties>
</file>